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6" r:id="rId21"/>
    <p:sldId id="285" r:id="rId22"/>
    <p:sldId id="289" r:id="rId23"/>
    <p:sldId id="287" r:id="rId24"/>
    <p:sldId id="288" r:id="rId25"/>
    <p:sldId id="290" r:id="rId26"/>
    <p:sldId id="291"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680064-2624-4D61-BE64-C0F66F3963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80064-2624-4D61-BE64-C0F66F3963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80064-2624-4D61-BE64-C0F66F3963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46B02F-4F07-42A5-82E8-C6628B471EA6}"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2680064-2624-4D61-BE64-C0F66F39630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546B02F-4F07-42A5-82E8-C6628B471EA6}" type="datetimeFigureOut">
              <a:rPr lang="en-US" smtClean="0"/>
              <a:pPr/>
              <a:t>10/13/2020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680064-2624-4D61-BE64-C0F66F39630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800" dirty="0" smtClean="0"/>
              <a:t>Minimally Invasive and Endoscopic Management of</a:t>
            </a:r>
            <a:br>
              <a:rPr lang="en-US" sz="4800" dirty="0" smtClean="0"/>
            </a:br>
            <a:r>
              <a:rPr lang="en-US" sz="4800" dirty="0" smtClean="0"/>
              <a:t>Benign Prostatic Hyperplasia</a:t>
            </a:r>
            <a:endParaRPr lang="en-US" sz="4800"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Amin\Desktop\Untitle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smtClean="0"/>
              <a:t>Convective Radiofrequency Water Vapor Thermal Therapy</a:t>
            </a:r>
            <a:endParaRPr lang="en-US" sz="3600" dirty="0"/>
          </a:p>
        </p:txBody>
      </p:sp>
      <p:sp>
        <p:nvSpPr>
          <p:cNvPr id="3" name="Content Placeholder 2"/>
          <p:cNvSpPr>
            <a:spLocks noGrp="1"/>
          </p:cNvSpPr>
          <p:nvPr>
            <p:ph idx="1"/>
          </p:nvPr>
        </p:nvSpPr>
        <p:spPr/>
        <p:txBody>
          <a:bodyPr>
            <a:normAutofit lnSpcReduction="10000"/>
          </a:bodyPr>
          <a:lstStyle/>
          <a:p>
            <a:pPr algn="just"/>
            <a:r>
              <a:rPr lang="en-US" dirty="0" smtClean="0"/>
              <a:t>Conclusion: </a:t>
            </a:r>
            <a:r>
              <a:rPr lang="en-US" dirty="0" smtClean="0"/>
              <a:t>Patients will benefit from improvement in </a:t>
            </a:r>
            <a:r>
              <a:rPr lang="en-US" dirty="0" smtClean="0"/>
              <a:t>clinical symptoms </a:t>
            </a:r>
            <a:r>
              <a:rPr lang="en-US" dirty="0" smtClean="0"/>
              <a:t>as measured by IIEF, </a:t>
            </a:r>
            <a:r>
              <a:rPr lang="en-US" dirty="0" err="1" smtClean="0"/>
              <a:t>Qmax</a:t>
            </a:r>
            <a:r>
              <a:rPr lang="en-US" dirty="0" smtClean="0"/>
              <a:t>, and </a:t>
            </a:r>
            <a:r>
              <a:rPr lang="en-US" dirty="0" err="1" smtClean="0"/>
              <a:t>QoL</a:t>
            </a:r>
            <a:r>
              <a:rPr lang="en-US" dirty="0" smtClean="0"/>
              <a:t> scores, </a:t>
            </a:r>
            <a:r>
              <a:rPr lang="en-US" dirty="0" smtClean="0"/>
              <a:t>including patients </a:t>
            </a:r>
            <a:r>
              <a:rPr lang="en-US" dirty="0" smtClean="0"/>
              <a:t>with a median lobe</a:t>
            </a:r>
            <a:r>
              <a:rPr lang="en-US" dirty="0" smtClean="0"/>
              <a:t>.</a:t>
            </a:r>
          </a:p>
          <a:p>
            <a:pPr algn="just"/>
            <a:r>
              <a:rPr lang="en-US" dirty="0" smtClean="0"/>
              <a:t>used cautiously in patients with a gland greater than 80 g and in men who have urinary retention</a:t>
            </a:r>
            <a:r>
              <a:rPr lang="en-US" dirty="0" smtClean="0"/>
              <a:t>.</a:t>
            </a:r>
          </a:p>
          <a:p>
            <a:pPr algn="just"/>
            <a:r>
              <a:rPr lang="en-US" dirty="0" smtClean="0"/>
              <a:t>This </a:t>
            </a:r>
            <a:r>
              <a:rPr lang="en-US" dirty="0" err="1" smtClean="0"/>
              <a:t>metod</a:t>
            </a:r>
            <a:r>
              <a:rPr lang="en-US" dirty="0" smtClean="0"/>
              <a:t> a </a:t>
            </a:r>
            <a:r>
              <a:rPr lang="en-US" dirty="0" smtClean="0"/>
              <a:t>favorable </a:t>
            </a:r>
            <a:r>
              <a:rPr lang="en-US" dirty="0" smtClean="0">
                <a:solidFill>
                  <a:srgbClr val="FF0000"/>
                </a:solidFill>
              </a:rPr>
              <a:t>safety profile </a:t>
            </a:r>
            <a:r>
              <a:rPr lang="en-US" dirty="0" smtClean="0"/>
              <a:t>and a </a:t>
            </a:r>
            <a:r>
              <a:rPr lang="en-US" dirty="0" smtClean="0">
                <a:solidFill>
                  <a:srgbClr val="FF0000"/>
                </a:solidFill>
              </a:rPr>
              <a:t>low retreatment rate</a:t>
            </a:r>
            <a:r>
              <a:rPr lang="en-US" dirty="0" smtClean="0"/>
              <a:t>, and it can be used in the office or outpatient setting using minimal anesthesia, making it an attractive option for both providers and patients, particularly those concerned with preserving sexual function.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i="1" dirty="0" smtClean="0"/>
              <a:t>Transurethral Vaporization of the Prostate</a:t>
            </a:r>
            <a:endParaRPr lang="en-US" sz="3600" dirty="0"/>
          </a:p>
        </p:txBody>
      </p:sp>
      <p:sp>
        <p:nvSpPr>
          <p:cNvPr id="3" name="Content Placeholder 2"/>
          <p:cNvSpPr>
            <a:spLocks noGrp="1"/>
          </p:cNvSpPr>
          <p:nvPr>
            <p:ph idx="1"/>
          </p:nvPr>
        </p:nvSpPr>
        <p:spPr/>
        <p:txBody>
          <a:bodyPr/>
          <a:lstStyle/>
          <a:p>
            <a:r>
              <a:rPr lang="en-US" dirty="0" smtClean="0"/>
              <a:t>Prostate vaporization was first reported by Kaplan and Te in 1995.</a:t>
            </a:r>
          </a:p>
          <a:p>
            <a:pPr algn="just"/>
            <a:r>
              <a:rPr lang="en-US" dirty="0" smtClean="0"/>
              <a:t>However, this technique used the same set of equipment as TURP at that time with the exchange of the </a:t>
            </a:r>
            <a:r>
              <a:rPr lang="en-US" dirty="0" err="1" smtClean="0"/>
              <a:t>resecting</a:t>
            </a:r>
            <a:r>
              <a:rPr lang="en-US" dirty="0" smtClean="0"/>
              <a:t> loop for an element with a larger surface area.</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i="1" dirty="0" smtClean="0"/>
              <a:t>Transurethral Vaporization of the Prostate</a:t>
            </a:r>
            <a:endParaRPr lang="en-US" sz="3200"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power distribution along the electrode provides </a:t>
            </a:r>
            <a:r>
              <a:rPr lang="en-US" dirty="0" smtClean="0">
                <a:latin typeface="Times New Roman" pitchFamily="18" charset="0"/>
                <a:cs typeface="Times New Roman" pitchFamily="18" charset="0"/>
              </a:rPr>
              <a:t>the advantages </a:t>
            </a:r>
            <a:r>
              <a:rPr lang="en-US" dirty="0" smtClean="0">
                <a:latin typeface="Times New Roman" pitchFamily="18" charset="0"/>
                <a:cs typeface="Times New Roman" pitchFamily="18" charset="0"/>
              </a:rPr>
              <a:t>of TUVP.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 </a:t>
            </a:r>
            <a:r>
              <a:rPr lang="en-US" dirty="0" smtClean="0">
                <a:latin typeface="Times New Roman" pitchFamily="18" charset="0"/>
                <a:cs typeface="Times New Roman" pitchFamily="18" charset="0"/>
              </a:rPr>
              <a:t>the leading edge of the electrode </a:t>
            </a:r>
            <a:r>
              <a:rPr lang="en-US" dirty="0" smtClean="0">
                <a:latin typeface="Times New Roman" pitchFamily="18" charset="0"/>
                <a:cs typeface="Times New Roman" pitchFamily="18" charset="0"/>
              </a:rPr>
              <a:t>makes first </a:t>
            </a:r>
            <a:r>
              <a:rPr lang="en-US" dirty="0" smtClean="0">
                <a:latin typeface="Times New Roman" pitchFamily="18" charset="0"/>
                <a:cs typeface="Times New Roman" pitchFamily="18" charset="0"/>
              </a:rPr>
              <a:t>contact with the virgin tissue (low electrical resistance), </a:t>
            </a:r>
            <a:r>
              <a:rPr lang="en-US" dirty="0" smtClean="0">
                <a:latin typeface="Times New Roman" pitchFamily="18" charset="0"/>
                <a:cs typeface="Times New Roman" pitchFamily="18" charset="0"/>
              </a:rPr>
              <a:t>a high </a:t>
            </a:r>
            <a:r>
              <a:rPr lang="en-US" dirty="0" smtClean="0">
                <a:latin typeface="Times New Roman" pitchFamily="18" charset="0"/>
                <a:cs typeface="Times New Roman" pitchFamily="18" charset="0"/>
              </a:rPr>
              <a:t>volume of energy is delivered, and tissue vaporization occurs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lagging edge of the electrode interacts with tissue that </a:t>
            </a:r>
            <a:r>
              <a:rPr lang="en-US" dirty="0" smtClean="0">
                <a:latin typeface="Times New Roman" pitchFamily="18" charset="0"/>
                <a:cs typeface="Times New Roman" pitchFamily="18" charset="0"/>
              </a:rPr>
              <a:t>has already </a:t>
            </a:r>
            <a:r>
              <a:rPr lang="en-US" dirty="0" smtClean="0">
                <a:latin typeface="Times New Roman" pitchFamily="18" charset="0"/>
                <a:cs typeface="Times New Roman" pitchFamily="18" charset="0"/>
              </a:rPr>
              <a:t>been desiccated to some degree giving it a higher </a:t>
            </a:r>
            <a:r>
              <a:rPr lang="en-US" dirty="0" smtClean="0">
                <a:latin typeface="Times New Roman" pitchFamily="18" charset="0"/>
                <a:cs typeface="Times New Roman" pitchFamily="18" charset="0"/>
              </a:rPr>
              <a:t>resistance to </a:t>
            </a:r>
            <a:r>
              <a:rPr lang="en-US" dirty="0" smtClean="0">
                <a:latin typeface="Times New Roman" pitchFamily="18" charset="0"/>
                <a:cs typeface="Times New Roman" pitchFamily="18" charset="0"/>
              </a:rPr>
              <a:t>the supplied energy.</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min\Desktop\Untitled.png"/>
          <p:cNvPicPr>
            <a:picLocks noChangeAspect="1" noChangeArrowheads="1"/>
          </p:cNvPicPr>
          <p:nvPr/>
        </p:nvPicPr>
        <p:blipFill>
          <a:blip r:embed="rId2" cstate="print"/>
          <a:srcRect/>
          <a:stretch>
            <a:fillRect/>
          </a:stretch>
        </p:blipFill>
        <p:spPr bwMode="auto">
          <a:xfrm>
            <a:off x="0" y="0"/>
            <a:ext cx="4572000" cy="3404022"/>
          </a:xfrm>
          <a:prstGeom prst="rect">
            <a:avLst/>
          </a:prstGeom>
          <a:noFill/>
        </p:spPr>
      </p:pic>
      <p:pic>
        <p:nvPicPr>
          <p:cNvPr id="5123" name="Picture 3" descr="C:\Users\Amin\Desktop\Untitled.png"/>
          <p:cNvPicPr>
            <a:picLocks noGrp="1" noChangeAspect="1" noChangeArrowheads="1"/>
          </p:cNvPicPr>
          <p:nvPr>
            <p:ph idx="1"/>
          </p:nvPr>
        </p:nvPicPr>
        <p:blipFill>
          <a:blip r:embed="rId3" cstate="print"/>
          <a:srcRect/>
          <a:stretch>
            <a:fillRect/>
          </a:stretch>
        </p:blipFill>
        <p:spPr bwMode="auto">
          <a:xfrm>
            <a:off x="4572000" y="1"/>
            <a:ext cx="4572000" cy="3284983"/>
          </a:xfrm>
          <a:prstGeom prst="rect">
            <a:avLst/>
          </a:prstGeom>
          <a:noFill/>
        </p:spPr>
      </p:pic>
      <p:pic>
        <p:nvPicPr>
          <p:cNvPr id="5124" name="Picture 4" descr="C:\Users\Amin\Desktop\Untitled.png"/>
          <p:cNvPicPr>
            <a:picLocks noChangeAspect="1" noChangeArrowheads="1"/>
          </p:cNvPicPr>
          <p:nvPr/>
        </p:nvPicPr>
        <p:blipFill>
          <a:blip r:embed="rId4" cstate="print"/>
          <a:srcRect/>
          <a:stretch>
            <a:fillRect/>
          </a:stretch>
        </p:blipFill>
        <p:spPr bwMode="auto">
          <a:xfrm>
            <a:off x="0" y="3284984"/>
            <a:ext cx="4324350" cy="3573016"/>
          </a:xfrm>
          <a:prstGeom prst="rect">
            <a:avLst/>
          </a:prstGeom>
          <a:noFill/>
        </p:spPr>
      </p:pic>
      <p:pic>
        <p:nvPicPr>
          <p:cNvPr id="5125" name="Picture 5" descr="C:\Users\Amin\Desktop\Untitled.png"/>
          <p:cNvPicPr>
            <a:picLocks noChangeAspect="1" noChangeArrowheads="1"/>
          </p:cNvPicPr>
          <p:nvPr/>
        </p:nvPicPr>
        <p:blipFill>
          <a:blip r:embed="rId5" cstate="print"/>
          <a:srcRect/>
          <a:stretch>
            <a:fillRect/>
          </a:stretch>
        </p:blipFill>
        <p:spPr bwMode="auto">
          <a:xfrm>
            <a:off x="4343400" y="3284985"/>
            <a:ext cx="4800600" cy="35730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i="1" dirty="0" smtClean="0"/>
              <a:t>Transurethral Vaporization of the Prostate</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Prostate </a:t>
            </a:r>
            <a:r>
              <a:rPr lang="en-US" dirty="0" err="1" smtClean="0"/>
              <a:t>electrovaporization</a:t>
            </a:r>
            <a:r>
              <a:rPr lang="en-US" dirty="0" smtClean="0"/>
              <a:t> continues to be a viable option for treatment of LUTS/BPH. </a:t>
            </a:r>
            <a:endParaRPr lang="en-US" dirty="0" smtClean="0"/>
          </a:p>
          <a:p>
            <a:r>
              <a:rPr lang="en-US" dirty="0" smtClean="0"/>
              <a:t>Although </a:t>
            </a:r>
            <a:r>
              <a:rPr lang="en-US" dirty="0" smtClean="0"/>
              <a:t>initially a very popular option for treatment of LUTS/BPH, widespread acceptance was likely tempered by questions about durability with a concern about </a:t>
            </a:r>
            <a:r>
              <a:rPr lang="en-US" dirty="0" err="1" smtClean="0"/>
              <a:t>dysuria</a:t>
            </a:r>
            <a:r>
              <a:rPr lang="en-US" dirty="0" smtClean="0"/>
              <a:t> and retreatment rates when used by itself. </a:t>
            </a:r>
          </a:p>
          <a:p>
            <a:r>
              <a:rPr lang="en-US" dirty="0" smtClean="0"/>
              <a:t>The excellent </a:t>
            </a:r>
            <a:r>
              <a:rPr lang="en-US" dirty="0" err="1" smtClean="0"/>
              <a:t>hemostasis</a:t>
            </a:r>
            <a:r>
              <a:rPr lang="en-US" dirty="0" smtClean="0"/>
              <a:t> of the procedure leads to excellent </a:t>
            </a:r>
            <a:r>
              <a:rPr lang="en-US" dirty="0" err="1" smtClean="0"/>
              <a:t>intraoperative</a:t>
            </a:r>
            <a:r>
              <a:rPr lang="en-US" dirty="0" smtClean="0"/>
              <a:t> visualization and is currently most commonly used as an adjunct to TURP for improved </a:t>
            </a:r>
            <a:r>
              <a:rPr lang="en-US" dirty="0" err="1" smtClean="0"/>
              <a:t>hemostasis</a:t>
            </a:r>
            <a:r>
              <a:rPr lang="en-US" dirty="0" smtClean="0"/>
              <a:t> after resection is complete</a:t>
            </a:r>
            <a:r>
              <a:rPr lang="en-US" dirty="0" smtClean="0"/>
              <a:t>.</a:t>
            </a:r>
          </a:p>
          <a:p>
            <a:r>
              <a:rPr lang="en-US" dirty="0" smtClean="0"/>
              <a:t> </a:t>
            </a:r>
            <a:r>
              <a:rPr lang="en-US" dirty="0" smtClean="0"/>
              <a:t>Although a significant innovation in its time, it appears that LASER vaporization is likely to supplant this as the preferred form of prostate vaporization for most providers.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smtClean="0"/>
              <a:t>Transurethral Microwave </a:t>
            </a:r>
            <a:r>
              <a:rPr lang="en-US" sz="4000" i="1" dirty="0" smtClean="0"/>
              <a:t>Therapy(TMT)</a:t>
            </a:r>
            <a:endParaRPr lang="en-US" sz="4000" dirty="0"/>
          </a:p>
        </p:txBody>
      </p:sp>
      <p:sp>
        <p:nvSpPr>
          <p:cNvPr id="3" name="Content Placeholder 2"/>
          <p:cNvSpPr>
            <a:spLocks noGrp="1"/>
          </p:cNvSpPr>
          <p:nvPr>
            <p:ph idx="1"/>
          </p:nvPr>
        </p:nvSpPr>
        <p:spPr/>
        <p:txBody>
          <a:bodyPr/>
          <a:lstStyle/>
          <a:p>
            <a:r>
              <a:rPr lang="en-US" dirty="0" smtClean="0"/>
              <a:t>The objective of TUMT is to locally </a:t>
            </a:r>
            <a:r>
              <a:rPr lang="en-US" dirty="0" err="1" smtClean="0"/>
              <a:t>thermoablate</a:t>
            </a:r>
            <a:r>
              <a:rPr lang="en-US" dirty="0" smtClean="0"/>
              <a:t> prostate tissue while maintaining normal temperatures in the surrounding, </a:t>
            </a:r>
            <a:r>
              <a:rPr lang="en-US" dirty="0" err="1" smtClean="0"/>
              <a:t>nontargeted</a:t>
            </a:r>
            <a:r>
              <a:rPr lang="en-US" dirty="0" smtClean="0"/>
              <a:t> tissue. </a:t>
            </a:r>
            <a:endParaRPr lang="en-US" dirty="0" smtClean="0"/>
          </a:p>
          <a:p>
            <a:r>
              <a:rPr lang="en-US" dirty="0" smtClean="0"/>
              <a:t>This </a:t>
            </a:r>
            <a:r>
              <a:rPr lang="en-US" dirty="0" smtClean="0"/>
              <a:t>concept uses a specialized urethral catheter with an antenna that generates </a:t>
            </a:r>
            <a:r>
              <a:rPr lang="en-US" dirty="0" err="1" smtClean="0"/>
              <a:t>radially</a:t>
            </a:r>
            <a:r>
              <a:rPr lang="en-US" dirty="0" smtClean="0"/>
              <a:t> emitted electromagnetic (EM) waves</a:t>
            </a:r>
            <a:r>
              <a:rPr lang="en-US" dirty="0" smtClean="0"/>
              <a:t>.</a:t>
            </a:r>
          </a:p>
          <a:p>
            <a:r>
              <a:rPr lang="en-US" dirty="0" smtClean="0"/>
              <a:t>These EM waves </a:t>
            </a:r>
            <a:r>
              <a:rPr lang="en-US" dirty="0" smtClean="0"/>
              <a:t>are in </a:t>
            </a:r>
            <a:r>
              <a:rPr lang="en-US" dirty="0" smtClean="0"/>
              <a:t>the frequency of 915 to 1296 MHz and penetrate tissue to </a:t>
            </a:r>
            <a:r>
              <a:rPr lang="en-US" dirty="0" smtClean="0"/>
              <a:t>induce changes </a:t>
            </a:r>
            <a:r>
              <a:rPr lang="en-US" dirty="0" smtClean="0"/>
              <a:t>that produce localized heat</a:t>
            </a:r>
            <a:r>
              <a:rPr lang="en-US" dirty="0" smtClean="0"/>
              <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potential advantages of microwave technology include </a:t>
            </a:r>
            <a:r>
              <a:rPr lang="en-US" dirty="0" smtClean="0"/>
              <a:t>the convenience </a:t>
            </a:r>
            <a:r>
              <a:rPr lang="en-US" dirty="0" smtClean="0"/>
              <a:t>of an in-office procedure with rapid patient </a:t>
            </a:r>
            <a:r>
              <a:rPr lang="en-US" dirty="0" smtClean="0"/>
              <a:t>convalescence and </a:t>
            </a:r>
            <a:r>
              <a:rPr lang="en-US" dirty="0" smtClean="0"/>
              <a:t>minimal anesthesia requirements. It is likely the least </a:t>
            </a:r>
            <a:r>
              <a:rPr lang="en-US" dirty="0" smtClean="0"/>
              <a:t>operator dependent </a:t>
            </a:r>
            <a:r>
              <a:rPr lang="en-US" dirty="0" smtClean="0"/>
              <a:t>of the treatments for BPH with an easy learning curve</a:t>
            </a:r>
            <a:r>
              <a:rPr lang="en-US" dirty="0" smtClean="0"/>
              <a:t>.</a:t>
            </a:r>
          </a:p>
          <a:p>
            <a:r>
              <a:rPr lang="en-US" dirty="0" smtClean="0"/>
              <a:t>Mechanism of Action. The mechanism by which TUMT causes </a:t>
            </a:r>
            <a:r>
              <a:rPr lang="en-US" dirty="0" smtClean="0"/>
              <a:t>the reduction </a:t>
            </a:r>
            <a:r>
              <a:rPr lang="en-US" dirty="0" smtClean="0"/>
              <a:t>in LUTS/BPH is not completely understood. </a:t>
            </a:r>
            <a:r>
              <a:rPr lang="en-US" dirty="0" smtClean="0"/>
              <a:t>Multiple theories </a:t>
            </a:r>
            <a:r>
              <a:rPr lang="en-US" dirty="0" smtClean="0"/>
              <a:t>exist and are not mutually exclusive. These theories </a:t>
            </a:r>
            <a:r>
              <a:rPr lang="en-US" dirty="0" smtClean="0"/>
              <a:t>focus on </a:t>
            </a:r>
            <a:r>
              <a:rPr lang="en-US" dirty="0" smtClean="0"/>
              <a:t>altering prostate </a:t>
            </a:r>
            <a:r>
              <a:rPr lang="en-US" dirty="0" err="1" smtClean="0"/>
              <a:t>innervation</a:t>
            </a:r>
            <a:r>
              <a:rPr lang="en-US" dirty="0" smtClean="0"/>
              <a:t> or morphologic tissue changes </a:t>
            </a:r>
            <a:r>
              <a:rPr lang="en-US" dirty="0" smtClean="0"/>
              <a:t>in the </a:t>
            </a:r>
            <a:r>
              <a:rPr lang="en-US" dirty="0" smtClean="0"/>
              <a:t>prostate.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Amin\Desktop\Untitled.png"/>
          <p:cNvPicPr>
            <a:picLocks noChangeAspect="1" noChangeArrowheads="1"/>
          </p:cNvPicPr>
          <p:nvPr/>
        </p:nvPicPr>
        <p:blipFill>
          <a:blip r:embed="rId2" cstate="print"/>
          <a:srcRect/>
          <a:stretch>
            <a:fillRect/>
          </a:stretch>
        </p:blipFill>
        <p:spPr bwMode="auto">
          <a:xfrm>
            <a:off x="0" y="0"/>
            <a:ext cx="4499992" cy="6858000"/>
          </a:xfrm>
          <a:prstGeom prst="rect">
            <a:avLst/>
          </a:prstGeom>
          <a:noFill/>
        </p:spPr>
      </p:pic>
      <p:pic>
        <p:nvPicPr>
          <p:cNvPr id="6147" name="Picture 3" descr="C:\Users\Amin\Desktop\Untitled.png"/>
          <p:cNvPicPr>
            <a:picLocks noChangeAspect="1" noChangeArrowheads="1"/>
          </p:cNvPicPr>
          <p:nvPr/>
        </p:nvPicPr>
        <p:blipFill>
          <a:blip r:embed="rId3" cstate="print"/>
          <a:srcRect/>
          <a:stretch>
            <a:fillRect/>
          </a:stretch>
        </p:blipFill>
        <p:spPr bwMode="auto">
          <a:xfrm>
            <a:off x="4499992" y="0"/>
            <a:ext cx="4644008"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TUMT is a technology that is used to apply heat to the prostate, and its mechanism of action is </a:t>
            </a:r>
            <a:r>
              <a:rPr lang="en-US" dirty="0" smtClean="0">
                <a:solidFill>
                  <a:srgbClr val="FF0000"/>
                </a:solidFill>
              </a:rPr>
              <a:t>still in debate decades</a:t>
            </a:r>
            <a:r>
              <a:rPr lang="en-US" dirty="0" smtClean="0"/>
              <a:t> later</a:t>
            </a:r>
            <a:r>
              <a:rPr lang="en-US" dirty="0" smtClean="0"/>
              <a:t>.</a:t>
            </a:r>
          </a:p>
          <a:p>
            <a:r>
              <a:rPr lang="en-US" dirty="0" smtClean="0"/>
              <a:t>Although it does have a favorable overall complication profile compared with TURP, the risk for eventually requiring retreatment needs to be weighed carefully when considering TUMT for a patient.  </a:t>
            </a:r>
            <a:endParaRPr lang="en-US" dirty="0" smtClean="0"/>
          </a:p>
          <a:p>
            <a:r>
              <a:rPr lang="en-US" dirty="0" smtClean="0"/>
              <a:t>The benefit of a MIST selection is the ability to </a:t>
            </a:r>
            <a:r>
              <a:rPr lang="en-US" dirty="0" smtClean="0"/>
              <a:t>perform the </a:t>
            </a:r>
            <a:r>
              <a:rPr lang="en-US" dirty="0" smtClean="0"/>
              <a:t>procedure in the office generally under just local </a:t>
            </a:r>
            <a:r>
              <a:rPr lang="en-US" dirty="0" smtClean="0"/>
              <a:t>anesthesia. As </a:t>
            </a:r>
            <a:r>
              <a:rPr lang="en-US" dirty="0" smtClean="0"/>
              <a:t>always, the patient’s ability to tolerate the procedure should </a:t>
            </a:r>
            <a:r>
              <a:rPr lang="en-US" dirty="0" smtClean="0"/>
              <a:t>be considered</a:t>
            </a:r>
            <a:r>
              <a:rPr lang="en-US" dirty="0" smtClean="0"/>
              <a:t>. Overnight admission is not needed, and patients </a:t>
            </a:r>
            <a:r>
              <a:rPr lang="en-US" dirty="0" smtClean="0"/>
              <a:t>are generally </a:t>
            </a:r>
            <a:r>
              <a:rPr lang="en-US" dirty="0" smtClean="0"/>
              <a:t>sent home directly after recovering from the procedure.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Prostatic Urethral Lift</a:t>
            </a:r>
            <a:endParaRPr lang="en-US" dirty="0"/>
          </a:p>
        </p:txBody>
      </p:sp>
      <p:sp>
        <p:nvSpPr>
          <p:cNvPr id="3" name="Content Placeholder 2"/>
          <p:cNvSpPr>
            <a:spLocks noGrp="1"/>
          </p:cNvSpPr>
          <p:nvPr>
            <p:ph idx="1"/>
          </p:nvPr>
        </p:nvSpPr>
        <p:spPr/>
        <p:txBody>
          <a:bodyPr>
            <a:normAutofit/>
          </a:bodyPr>
          <a:lstStyle/>
          <a:p>
            <a:r>
              <a:rPr lang="en-US" dirty="0" smtClean="0"/>
              <a:t>The prostatic urethral lift (PUL</a:t>
            </a:r>
            <a:r>
              <a:rPr lang="en-US" dirty="0" smtClean="0"/>
              <a:t>),</a:t>
            </a:r>
            <a:endParaRPr lang="fa-IR" dirty="0" smtClean="0"/>
          </a:p>
          <a:p>
            <a:pPr marL="514350" indent="-514350">
              <a:buFont typeface="+mj-lt"/>
              <a:buAutoNum type="arabicPeriod"/>
            </a:pPr>
            <a:r>
              <a:rPr lang="en-US" dirty="0" smtClean="0"/>
              <a:t> </a:t>
            </a:r>
            <a:r>
              <a:rPr lang="en-US" dirty="0" smtClean="0"/>
              <a:t>marketed under </a:t>
            </a:r>
            <a:r>
              <a:rPr lang="en-US" dirty="0" smtClean="0"/>
              <a:t>the</a:t>
            </a:r>
            <a:r>
              <a:rPr lang="fa-IR" dirty="0" smtClean="0"/>
              <a:t> </a:t>
            </a:r>
            <a:r>
              <a:rPr lang="en-US" dirty="0" smtClean="0"/>
              <a:t>name </a:t>
            </a:r>
            <a:r>
              <a:rPr lang="en-US" dirty="0" err="1" smtClean="0"/>
              <a:t>UroLift</a:t>
            </a:r>
            <a:endParaRPr lang="fa-IR" dirty="0" smtClean="0"/>
          </a:p>
          <a:p>
            <a:pPr marL="514350" indent="-514350">
              <a:buFont typeface="+mj-lt"/>
              <a:buAutoNum type="arabicPeriod"/>
            </a:pPr>
            <a:r>
              <a:rPr lang="en-US" dirty="0" smtClean="0"/>
              <a:t>developed in</a:t>
            </a:r>
            <a:r>
              <a:rPr lang="fa-IR" dirty="0" smtClean="0"/>
              <a:t> </a:t>
            </a:r>
            <a:r>
              <a:rPr lang="en-US" dirty="0" smtClean="0"/>
              <a:t>2004 as a treatment option for BPH that works by altering prostatic</a:t>
            </a:r>
            <a:r>
              <a:rPr lang="fa-IR" dirty="0" smtClean="0"/>
              <a:t> </a:t>
            </a:r>
            <a:r>
              <a:rPr lang="en-US" dirty="0" smtClean="0"/>
              <a:t>anatomy without ablating tissue. </a:t>
            </a:r>
            <a:endParaRPr lang="fa-IR" dirty="0" smtClean="0"/>
          </a:p>
          <a:p>
            <a:pPr marL="514350" indent="-514350">
              <a:buFont typeface="+mj-lt"/>
              <a:buAutoNum type="arabicPeriod"/>
            </a:pPr>
            <a:r>
              <a:rPr lang="en-US" dirty="0" smtClean="0"/>
              <a:t>These permanent </a:t>
            </a:r>
            <a:r>
              <a:rPr lang="en-US" dirty="0" err="1" smtClean="0"/>
              <a:t>transprostatic</a:t>
            </a:r>
            <a:r>
              <a:rPr lang="en-US" dirty="0" smtClean="0"/>
              <a:t> implants take the form of sutures that are delivered by a handheld device through a </a:t>
            </a:r>
            <a:r>
              <a:rPr lang="en-US" dirty="0" err="1" smtClean="0"/>
              <a:t>cystoscope</a:t>
            </a:r>
            <a:r>
              <a:rPr lang="en-US" dirty="0" smtClean="0"/>
              <a:t> to mechanically open the prostatic urethra by compressing the prostate parenchyma.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i="1" dirty="0" smtClean="0"/>
              <a:t>Transurethral Needle Ablation of the Prostate</a:t>
            </a:r>
            <a:endParaRPr lang="en-US" sz="2800" dirty="0"/>
          </a:p>
        </p:txBody>
      </p:sp>
      <p:sp>
        <p:nvSpPr>
          <p:cNvPr id="3" name="Content Placeholder 2"/>
          <p:cNvSpPr>
            <a:spLocks noGrp="1"/>
          </p:cNvSpPr>
          <p:nvPr>
            <p:ph idx="1"/>
          </p:nvPr>
        </p:nvSpPr>
        <p:spPr/>
        <p:txBody>
          <a:bodyPr>
            <a:normAutofit/>
          </a:bodyPr>
          <a:lstStyle/>
          <a:p>
            <a:r>
              <a:rPr lang="en-US" dirty="0" smtClean="0"/>
              <a:t>The TUNA system is composed of </a:t>
            </a:r>
            <a:r>
              <a:rPr lang="en-US" dirty="0" smtClean="0"/>
              <a:t>an RF </a:t>
            </a:r>
            <a:r>
              <a:rPr lang="en-US" dirty="0" smtClean="0"/>
              <a:t>generator, a disposable urethral endoscopic catheter that </a:t>
            </a:r>
            <a:r>
              <a:rPr lang="en-US" dirty="0" smtClean="0"/>
              <a:t>attaches to </a:t>
            </a:r>
            <a:r>
              <a:rPr lang="en-US" dirty="0" smtClean="0"/>
              <a:t>a reusable catheter handle, and an optics system. The </a:t>
            </a:r>
            <a:r>
              <a:rPr lang="en-US" dirty="0" smtClean="0"/>
              <a:t>treatment concept </a:t>
            </a:r>
            <a:r>
              <a:rPr lang="en-US" dirty="0" smtClean="0"/>
              <a:t>and design was originally FDA approved in 1996 and </a:t>
            </a:r>
            <a:r>
              <a:rPr lang="en-US" dirty="0" smtClean="0"/>
              <a:t>was significantly </a:t>
            </a:r>
            <a:r>
              <a:rPr lang="en-US" dirty="0" smtClean="0"/>
              <a:t>updated in 2003. </a:t>
            </a:r>
            <a:endParaRPr lang="en-US" dirty="0" smtClean="0"/>
          </a:p>
          <a:p>
            <a:r>
              <a:rPr lang="en-US" dirty="0" smtClean="0"/>
              <a:t>The </a:t>
            </a:r>
            <a:r>
              <a:rPr lang="en-US" dirty="0" smtClean="0"/>
              <a:t>procedure was first performed </a:t>
            </a:r>
            <a:r>
              <a:rPr lang="en-US" dirty="0" smtClean="0"/>
              <a:t>in 1993.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i="1" dirty="0" smtClean="0"/>
              <a:t>Transurethral Needle Ablation of the Prostate</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The specialized urethral endoscopic catheter is used for </a:t>
            </a:r>
            <a:r>
              <a:rPr lang="en-US" dirty="0" smtClean="0"/>
              <a:t>this procedure </a:t>
            </a:r>
            <a:r>
              <a:rPr lang="en-US" dirty="0" smtClean="0"/>
              <a:t>and is attached to a reusable control handle. </a:t>
            </a:r>
            <a:endParaRPr lang="en-US" dirty="0" smtClean="0"/>
          </a:p>
          <a:p>
            <a:r>
              <a:rPr lang="en-US" dirty="0" smtClean="0"/>
              <a:t>This rigid catheter </a:t>
            </a:r>
            <a:r>
              <a:rPr lang="en-US" dirty="0" smtClean="0"/>
              <a:t>is placed into the urethra and advanced into the </a:t>
            </a:r>
            <a:r>
              <a:rPr lang="en-US" dirty="0" smtClean="0"/>
              <a:t>prostate under </a:t>
            </a:r>
            <a:r>
              <a:rPr lang="en-US" dirty="0" smtClean="0"/>
              <a:t>direct vision as this device utilizes an embedded lens that </a:t>
            </a:r>
            <a:r>
              <a:rPr lang="en-US" dirty="0" smtClean="0"/>
              <a:t>is at </a:t>
            </a:r>
            <a:r>
              <a:rPr lang="en-US" dirty="0" smtClean="0"/>
              <a:t>either zero or 15 degrees based on surgeon preference</a:t>
            </a:r>
            <a:r>
              <a:rPr lang="en-US" dirty="0" smtClean="0"/>
              <a:t>.</a:t>
            </a:r>
          </a:p>
          <a:p>
            <a:r>
              <a:rPr lang="en-US" dirty="0" smtClean="0"/>
              <a:t>Once </a:t>
            </a:r>
            <a:r>
              <a:rPr lang="en-US" dirty="0" smtClean="0"/>
              <a:t>in position</a:t>
            </a:r>
            <a:r>
              <a:rPr lang="en-US" dirty="0" smtClean="0"/>
              <a:t>, needles are deployed from the end of the catheter </a:t>
            </a:r>
            <a:r>
              <a:rPr lang="en-US" dirty="0" smtClean="0"/>
              <a:t>into the </a:t>
            </a:r>
            <a:r>
              <a:rPr lang="en-US" dirty="0" smtClean="0"/>
              <a:t>prostatic parenchyma. </a:t>
            </a:r>
            <a:endParaRPr lang="en-US" dirty="0" smtClean="0"/>
          </a:p>
          <a:p>
            <a:r>
              <a:rPr lang="en-US" dirty="0" smtClean="0"/>
              <a:t>The </a:t>
            </a:r>
            <a:r>
              <a:rPr lang="en-US" dirty="0" smtClean="0"/>
              <a:t>needles deploy at an acute </a:t>
            </a:r>
            <a:r>
              <a:rPr lang="en-US" dirty="0" smtClean="0"/>
              <a:t>angle to </a:t>
            </a:r>
            <a:r>
              <a:rPr lang="en-US" dirty="0" smtClean="0"/>
              <a:t>each other and at a right angle to the longitudinal axis of </a:t>
            </a:r>
            <a:r>
              <a:rPr lang="en-US" dirty="0" smtClean="0"/>
              <a:t>the catheter</a:t>
            </a:r>
            <a:r>
              <a:rPr lang="en-US" dirty="0" smtClean="0"/>
              <a:t>. </a:t>
            </a:r>
            <a:endParaRPr lang="en-US" dirty="0" smtClean="0"/>
          </a:p>
          <a:p>
            <a:r>
              <a:rPr lang="en-US" dirty="0" smtClean="0"/>
              <a:t>The </a:t>
            </a:r>
            <a:r>
              <a:rPr lang="en-US" dirty="0" smtClean="0"/>
              <a:t>needles have a variable length that can be adjusted </a:t>
            </a:r>
            <a:r>
              <a:rPr lang="en-US" dirty="0" smtClean="0"/>
              <a:t>to different </a:t>
            </a:r>
            <a:r>
              <a:rPr lang="en-US" dirty="0" smtClean="0"/>
              <a:t>prostate widths and sizes</a:t>
            </a:r>
            <a:r>
              <a:rPr lang="en-US" dirty="0" smtClean="0"/>
              <a:t>.</a:t>
            </a:r>
          </a:p>
          <a:p>
            <a:r>
              <a:rPr lang="en-US" dirty="0" smtClean="0"/>
              <a:t>The urethra is protected </a:t>
            </a:r>
            <a:r>
              <a:rPr lang="en-US" dirty="0" smtClean="0"/>
              <a:t>from heat </a:t>
            </a:r>
            <a:r>
              <a:rPr lang="en-US" dirty="0" smtClean="0"/>
              <a:t>energy because of PTFE/nylon sheaths that extend to cover </a:t>
            </a:r>
            <a:r>
              <a:rPr lang="en-US" dirty="0" smtClean="0"/>
              <a:t>the proximal </a:t>
            </a:r>
            <a:r>
              <a:rPr lang="en-US" dirty="0" smtClean="0"/>
              <a:t>portions of the treatment needles.</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0"/>
            <a:ext cx="4283968" cy="6858000"/>
          </a:xfrm>
          <a:prstGeom prst="rect">
            <a:avLst/>
          </a:prstGeom>
          <a:noFill/>
          <a:ln w="9525">
            <a:noFill/>
            <a:miter lim="800000"/>
            <a:headEnd/>
            <a:tailEnd/>
          </a:ln>
        </p:spPr>
      </p:pic>
      <p:pic>
        <p:nvPicPr>
          <p:cNvPr id="7172" name="Picture 4"/>
          <p:cNvPicPr>
            <a:picLocks noGrp="1" noChangeAspect="1" noChangeArrowheads="1"/>
          </p:cNvPicPr>
          <p:nvPr>
            <p:ph idx="1"/>
          </p:nvPr>
        </p:nvPicPr>
        <p:blipFill>
          <a:blip r:embed="rId3" cstate="print"/>
          <a:srcRect/>
          <a:stretch>
            <a:fillRect/>
          </a:stretch>
        </p:blipFill>
        <p:spPr bwMode="auto">
          <a:xfrm>
            <a:off x="4283968" y="0"/>
            <a:ext cx="2448272" cy="685800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732240" y="0"/>
            <a:ext cx="241176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TUNA is indicated in men with bothersome </a:t>
            </a:r>
            <a:r>
              <a:rPr lang="en-US" dirty="0" smtClean="0"/>
              <a:t>LUTS who </a:t>
            </a:r>
            <a:r>
              <a:rPr lang="en-US" dirty="0" smtClean="0"/>
              <a:t>are refractory to medications with prostate sizes up to 80 g</a:t>
            </a:r>
            <a:r>
              <a:rPr lang="en-US" dirty="0" smtClean="0"/>
              <a:t>. Sterile </a:t>
            </a:r>
            <a:r>
              <a:rPr lang="en-US" dirty="0" smtClean="0"/>
              <a:t>urine should be verified before the procedure. </a:t>
            </a:r>
            <a:endParaRPr lang="en-US" dirty="0" smtClean="0"/>
          </a:p>
          <a:p>
            <a:r>
              <a:rPr lang="en-US" dirty="0" smtClean="0"/>
              <a:t>TUNA </a:t>
            </a:r>
            <a:r>
              <a:rPr lang="en-US" dirty="0" smtClean="0"/>
              <a:t>is </a:t>
            </a:r>
            <a:r>
              <a:rPr lang="en-US" dirty="0" smtClean="0"/>
              <a:t>not recommended </a:t>
            </a:r>
            <a:r>
              <a:rPr lang="en-US" dirty="0" smtClean="0"/>
              <a:t>in patients with metallic pelvic </a:t>
            </a:r>
            <a:r>
              <a:rPr lang="en-US" dirty="0" smtClean="0"/>
              <a:t>prostheses.</a:t>
            </a:r>
          </a:p>
          <a:p>
            <a:r>
              <a:rPr lang="en-US" dirty="0" smtClean="0"/>
              <a:t>Additionally, a </a:t>
            </a:r>
            <a:r>
              <a:rPr lang="en-US" dirty="0" smtClean="0"/>
              <a:t>defibrillator or a pacemaker may receive EM interference from </a:t>
            </a:r>
            <a:r>
              <a:rPr lang="en-US" dirty="0" smtClean="0"/>
              <a:t>the procedure</a:t>
            </a:r>
            <a:r>
              <a:rPr lang="en-US" dirty="0" smtClean="0"/>
              <a:t>, and they should be considered a contraindication.</a:t>
            </a:r>
          </a:p>
          <a:p>
            <a:r>
              <a:rPr lang="en-US" dirty="0" smtClean="0"/>
              <a:t>A benefit of TUNA is that the procedure can be done </a:t>
            </a:r>
            <a:r>
              <a:rPr lang="en-US" dirty="0" smtClean="0"/>
              <a:t>under local </a:t>
            </a:r>
            <a:r>
              <a:rPr lang="en-US" dirty="0" smtClean="0"/>
              <a:t>anesthesia. This can be done safely in the office setting </a:t>
            </a:r>
            <a:r>
              <a:rPr lang="en-US" dirty="0" smtClean="0"/>
              <a:t>without postoperative </a:t>
            </a:r>
            <a:r>
              <a:rPr lang="en-US" dirty="0" smtClean="0"/>
              <a:t>admission, although a 23-hour admission is </a:t>
            </a:r>
            <a:r>
              <a:rPr lang="en-US" dirty="0" smtClean="0"/>
              <a:t>not uncommon </a:t>
            </a:r>
            <a:r>
              <a:rPr lang="en-US" dirty="0" smtClean="0"/>
              <a:t>after the procedure. </a:t>
            </a:r>
            <a:endParaRPr lang="en-US" dirty="0" smtClean="0"/>
          </a:p>
          <a:p>
            <a:r>
              <a:rPr lang="en-US" dirty="0" smtClean="0"/>
              <a:t>The </a:t>
            </a:r>
            <a:r>
              <a:rPr lang="en-US" dirty="0" smtClean="0"/>
              <a:t>procedures should be </a:t>
            </a:r>
            <a:r>
              <a:rPr lang="en-US" dirty="0" smtClean="0"/>
              <a:t>done with </a:t>
            </a:r>
            <a:r>
              <a:rPr lang="en-US" dirty="0" smtClean="0"/>
              <a:t>a minimum of viscous urethral </a:t>
            </a:r>
            <a:r>
              <a:rPr lang="en-US" dirty="0" err="1" smtClean="0"/>
              <a:t>lidocaine</a:t>
            </a:r>
            <a:r>
              <a:rPr lang="en-US" dirty="0" smtClean="0"/>
              <a:t>, but oral or </a:t>
            </a:r>
            <a:r>
              <a:rPr lang="en-US" dirty="0" smtClean="0"/>
              <a:t>intravenous sedation </a:t>
            </a:r>
            <a:r>
              <a:rPr lang="en-US" dirty="0" smtClean="0"/>
              <a:t>may also be of benefit to the anxious patient.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smtClean="0"/>
              <a:t>Transurethral Incision of the Prostate</a:t>
            </a:r>
            <a:endParaRPr lang="en-US" sz="4000" dirty="0"/>
          </a:p>
        </p:txBody>
      </p:sp>
      <p:sp>
        <p:nvSpPr>
          <p:cNvPr id="3" name="Content Placeholder 2"/>
          <p:cNvSpPr>
            <a:spLocks noGrp="1"/>
          </p:cNvSpPr>
          <p:nvPr>
            <p:ph idx="1"/>
          </p:nvPr>
        </p:nvSpPr>
        <p:spPr/>
        <p:txBody>
          <a:bodyPr>
            <a:normAutofit/>
          </a:bodyPr>
          <a:lstStyle/>
          <a:p>
            <a:r>
              <a:rPr lang="en-US" dirty="0" smtClean="0"/>
              <a:t>dynamic role of peripheral </a:t>
            </a:r>
            <a:r>
              <a:rPr lang="en-US" dirty="0" smtClean="0"/>
              <a:t>condensation of </a:t>
            </a:r>
            <a:r>
              <a:rPr lang="en-US" dirty="0" smtClean="0"/>
              <a:t>the prostatic </a:t>
            </a:r>
            <a:r>
              <a:rPr lang="en-US" dirty="0" err="1" smtClean="0"/>
              <a:t>stroma</a:t>
            </a:r>
            <a:r>
              <a:rPr lang="en-US" dirty="0" smtClean="0"/>
              <a:t> acting as a capsule leading </a:t>
            </a:r>
            <a:r>
              <a:rPr lang="en-US" dirty="0" smtClean="0"/>
              <a:t>to BPH/LUTS </a:t>
            </a:r>
            <a:r>
              <a:rPr lang="en-US" dirty="0" smtClean="0"/>
              <a:t>has been </a:t>
            </a:r>
            <a:r>
              <a:rPr lang="en-US" dirty="0" smtClean="0"/>
              <a:t>proposed.</a:t>
            </a:r>
          </a:p>
          <a:p>
            <a:r>
              <a:rPr lang="en-US" dirty="0" smtClean="0"/>
              <a:t>The </a:t>
            </a:r>
            <a:r>
              <a:rPr lang="en-US" dirty="0" smtClean="0"/>
              <a:t>alleviation of symptoms seen in patients with BPH </a:t>
            </a:r>
            <a:r>
              <a:rPr lang="en-US" dirty="0" smtClean="0"/>
              <a:t>treated with </a:t>
            </a:r>
            <a:r>
              <a:rPr lang="en-US" dirty="0" smtClean="0"/>
              <a:t>α-blockade also supports this capsular contraction or </a:t>
            </a:r>
            <a:r>
              <a:rPr lang="en-US" dirty="0" smtClean="0"/>
              <a:t>prostatic </a:t>
            </a:r>
            <a:r>
              <a:rPr lang="en-US" dirty="0" err="1" smtClean="0"/>
              <a:t>hypertonicity</a:t>
            </a:r>
            <a:r>
              <a:rPr lang="en-US" dirty="0" smtClean="0"/>
              <a:t> </a:t>
            </a:r>
            <a:r>
              <a:rPr lang="en-US" dirty="0" smtClean="0"/>
              <a:t>leading to symptoms. </a:t>
            </a:r>
            <a:endParaRPr lang="en-US" dirty="0" smtClean="0"/>
          </a:p>
          <a:p>
            <a:r>
              <a:rPr lang="en-US" dirty="0" smtClean="0"/>
              <a:t>Clearly</a:t>
            </a:r>
            <a:r>
              <a:rPr lang="en-US" dirty="0" smtClean="0"/>
              <a:t>, capsular </a:t>
            </a:r>
            <a:r>
              <a:rPr lang="en-US" dirty="0" smtClean="0"/>
              <a:t>constriction could </a:t>
            </a:r>
            <a:r>
              <a:rPr lang="en-US" dirty="0" smtClean="0"/>
              <a:t>further exacerbate the symptoms derived from an </a:t>
            </a:r>
            <a:r>
              <a:rPr lang="en-US" dirty="0" smtClean="0"/>
              <a:t>already </a:t>
            </a:r>
            <a:r>
              <a:rPr lang="en-US" dirty="0" err="1" smtClean="0"/>
              <a:t>hyperplastic</a:t>
            </a:r>
            <a:r>
              <a:rPr lang="en-US" dirty="0" smtClean="0"/>
              <a:t> </a:t>
            </a:r>
            <a:r>
              <a:rPr lang="en-US" dirty="0" smtClean="0"/>
              <a:t>prostate.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smtClean="0"/>
              <a:t>Transurethral Incision of the Prostate</a:t>
            </a:r>
            <a:endParaRPr lang="en-US" sz="3600" dirty="0"/>
          </a:p>
        </p:txBody>
      </p:sp>
      <p:sp>
        <p:nvSpPr>
          <p:cNvPr id="3" name="Content Placeholder 2"/>
          <p:cNvSpPr>
            <a:spLocks noGrp="1"/>
          </p:cNvSpPr>
          <p:nvPr>
            <p:ph idx="1"/>
          </p:nvPr>
        </p:nvSpPr>
        <p:spPr/>
        <p:txBody>
          <a:bodyPr>
            <a:normAutofit lnSpcReduction="10000"/>
          </a:bodyPr>
          <a:lstStyle/>
          <a:p>
            <a:pPr algn="just"/>
            <a:r>
              <a:rPr lang="en-US" dirty="0" smtClean="0"/>
              <a:t>TUIP offers reasonable results in correctly selected patients.</a:t>
            </a:r>
          </a:p>
          <a:p>
            <a:pPr algn="just"/>
            <a:r>
              <a:rPr lang="en-US" dirty="0" smtClean="0"/>
              <a:t>It does appear to have a lower risk for retrograde ejaculation </a:t>
            </a:r>
            <a:r>
              <a:rPr lang="en-US" dirty="0" smtClean="0"/>
              <a:t>compared with </a:t>
            </a:r>
            <a:r>
              <a:rPr lang="en-US" dirty="0" smtClean="0"/>
              <a:t>other treatment options, particularly TURP. </a:t>
            </a:r>
            <a:endParaRPr lang="en-US" dirty="0" smtClean="0"/>
          </a:p>
          <a:p>
            <a:pPr algn="just"/>
            <a:r>
              <a:rPr lang="en-US" dirty="0" smtClean="0"/>
              <a:t>The </a:t>
            </a:r>
            <a:r>
              <a:rPr lang="en-US" dirty="0" smtClean="0"/>
              <a:t>operation </a:t>
            </a:r>
            <a:r>
              <a:rPr lang="en-US" dirty="0" smtClean="0"/>
              <a:t>is of </a:t>
            </a:r>
            <a:r>
              <a:rPr lang="en-US" dirty="0" smtClean="0"/>
              <a:t>short duration, and a minimal hospital stay is required. </a:t>
            </a:r>
            <a:endParaRPr lang="en-US" dirty="0" smtClean="0"/>
          </a:p>
          <a:p>
            <a:pPr algn="just"/>
            <a:r>
              <a:rPr lang="en-US" dirty="0" smtClean="0"/>
              <a:t>This treatment </a:t>
            </a:r>
            <a:r>
              <a:rPr lang="en-US" dirty="0" smtClean="0"/>
              <a:t>should be discouraged in a patient with a larger </a:t>
            </a:r>
            <a:r>
              <a:rPr lang="en-US" dirty="0" smtClean="0"/>
              <a:t>prostate gland </a:t>
            </a:r>
            <a:r>
              <a:rPr lang="en-US" dirty="0" smtClean="0"/>
              <a:t>but may be of benefit in patients who are particularly </a:t>
            </a:r>
            <a:r>
              <a:rPr lang="en-US" dirty="0" smtClean="0"/>
              <a:t>concerned about </a:t>
            </a:r>
            <a:r>
              <a:rPr lang="en-US" dirty="0" smtClean="0"/>
              <a:t>retrograde ejaculation.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4842883"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88024" y="0"/>
            <a:ext cx="4355976"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PUL is used to treat the lateral lobes of </a:t>
            </a:r>
            <a:r>
              <a:rPr lang="en-US" dirty="0" smtClean="0"/>
              <a:t>the</a:t>
            </a:r>
            <a:r>
              <a:rPr lang="fa-IR" dirty="0" smtClean="0"/>
              <a:t> </a:t>
            </a:r>
            <a:r>
              <a:rPr lang="en-US" dirty="0" smtClean="0"/>
              <a:t>prostate </a:t>
            </a:r>
            <a:r>
              <a:rPr lang="en-US" dirty="0" smtClean="0"/>
              <a:t>and is thus not appropriate for patients with a </a:t>
            </a:r>
            <a:r>
              <a:rPr lang="en-US" dirty="0" smtClean="0"/>
              <a:t>median</a:t>
            </a:r>
            <a:r>
              <a:rPr lang="fa-IR" dirty="0" smtClean="0"/>
              <a:t> </a:t>
            </a:r>
            <a:r>
              <a:rPr lang="en-US" dirty="0" smtClean="0"/>
              <a:t>lobe.</a:t>
            </a:r>
            <a:endParaRPr lang="fa-IR" dirty="0" smtClean="0"/>
          </a:p>
          <a:p>
            <a:r>
              <a:rPr lang="en-US" dirty="0" smtClean="0"/>
              <a:t>The particular advantages of this technology include low </a:t>
            </a:r>
            <a:r>
              <a:rPr lang="en-US" dirty="0" smtClean="0"/>
              <a:t>rates</a:t>
            </a:r>
            <a:r>
              <a:rPr lang="fa-IR" dirty="0" smtClean="0"/>
              <a:t> </a:t>
            </a:r>
            <a:r>
              <a:rPr lang="en-US" dirty="0" smtClean="0"/>
              <a:t>of </a:t>
            </a:r>
            <a:r>
              <a:rPr lang="en-US" dirty="0" smtClean="0"/>
              <a:t>local symptoms along with minimization of impact on </a:t>
            </a:r>
            <a:r>
              <a:rPr lang="en-US" dirty="0" smtClean="0"/>
              <a:t>sexual</a:t>
            </a:r>
            <a:r>
              <a:rPr lang="fa-IR" dirty="0" smtClean="0"/>
              <a:t> </a:t>
            </a:r>
            <a:r>
              <a:rPr lang="en-US" dirty="0" smtClean="0"/>
              <a:t>factors </a:t>
            </a:r>
            <a:r>
              <a:rPr lang="en-US" dirty="0" smtClean="0"/>
              <a:t>like ED and ejaculatory problems</a:t>
            </a:r>
            <a:r>
              <a:rPr lang="en-US" dirty="0" smtClean="0"/>
              <a:t>.</a:t>
            </a:r>
            <a:endParaRPr lang="fa-IR" dirty="0" smtClean="0"/>
          </a:p>
          <a:p>
            <a:r>
              <a:rPr lang="en-US" dirty="0" smtClean="0"/>
              <a:t>The procedure is done through a rigid </a:t>
            </a:r>
            <a:r>
              <a:rPr lang="en-US" dirty="0" err="1" smtClean="0"/>
              <a:t>cystoscope</a:t>
            </a:r>
            <a:r>
              <a:rPr lang="en-US" dirty="0" smtClean="0"/>
              <a:t> sheath and </a:t>
            </a:r>
            <a:r>
              <a:rPr lang="en-US" dirty="0" smtClean="0"/>
              <a:t>can</a:t>
            </a:r>
            <a:r>
              <a:rPr lang="fa-IR" dirty="0" smtClean="0"/>
              <a:t> </a:t>
            </a:r>
            <a:r>
              <a:rPr lang="en-US" dirty="0" smtClean="0"/>
              <a:t>generally </a:t>
            </a:r>
            <a:r>
              <a:rPr lang="en-US" dirty="0" smtClean="0"/>
              <a:t>be performed in the office setting with only local anesthesia</a:t>
            </a:r>
            <a:r>
              <a:rPr lang="en-US" dirty="0" smtClean="0"/>
              <a:t>.</a:t>
            </a:r>
            <a:r>
              <a:rPr lang="fa-IR" dirty="0" smtClean="0"/>
              <a:t> </a:t>
            </a:r>
            <a:r>
              <a:rPr lang="en-US" dirty="0" smtClean="0"/>
              <a:t>Overall</a:t>
            </a:r>
            <a:r>
              <a:rPr lang="en-US" dirty="0" smtClean="0"/>
              <a:t>, the procedure is well tolerated with minor and </a:t>
            </a:r>
            <a:r>
              <a:rPr lang="en-US" dirty="0" smtClean="0"/>
              <a:t>self-limited</a:t>
            </a:r>
            <a:r>
              <a:rPr lang="fa-IR" dirty="0" smtClean="0"/>
              <a:t> </a:t>
            </a:r>
            <a:r>
              <a:rPr lang="en-US" dirty="0" smtClean="0"/>
              <a:t>postoperative </a:t>
            </a:r>
            <a:r>
              <a:rPr lang="en-US" dirty="0" smtClean="0"/>
              <a:t>adverse events.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Amin\Desktop\Untitled.png"/>
          <p:cNvPicPr>
            <a:picLocks noChangeAspect="1" noChangeArrowheads="1"/>
          </p:cNvPicPr>
          <p:nvPr/>
        </p:nvPicPr>
        <p:blipFill>
          <a:blip r:embed="rId2" cstate="print"/>
          <a:srcRect/>
          <a:stretch>
            <a:fillRect/>
          </a:stretch>
        </p:blipFill>
        <p:spPr bwMode="auto">
          <a:xfrm>
            <a:off x="539552" y="1844824"/>
            <a:ext cx="7704856" cy="46805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a:t>
            </a:r>
            <a:r>
              <a:rPr lang="en-US" dirty="0" smtClean="0"/>
              <a:t>not</a:t>
            </a:r>
            <a:r>
              <a:rPr lang="fa-IR" dirty="0" smtClean="0"/>
              <a:t> </a:t>
            </a:r>
            <a:r>
              <a:rPr lang="en-US" dirty="0" smtClean="0"/>
              <a:t>suited </a:t>
            </a:r>
            <a:r>
              <a:rPr lang="en-US" dirty="0" smtClean="0"/>
              <a:t>for men with a gland larger than 80 </a:t>
            </a:r>
            <a:r>
              <a:rPr lang="en-US" dirty="0" smtClean="0"/>
              <a:t>g</a:t>
            </a:r>
            <a:r>
              <a:rPr lang="fa-IR" dirty="0" smtClean="0"/>
              <a:t>.</a:t>
            </a:r>
          </a:p>
          <a:p>
            <a:r>
              <a:rPr lang="en-US" dirty="0" smtClean="0"/>
              <a:t>PUL is </a:t>
            </a:r>
            <a:r>
              <a:rPr lang="en-US" dirty="0" smtClean="0"/>
              <a:t>contraindicated</a:t>
            </a:r>
            <a:r>
              <a:rPr lang="fa-IR" dirty="0" smtClean="0"/>
              <a:t> </a:t>
            </a:r>
            <a:r>
              <a:rPr lang="en-US" dirty="0" smtClean="0"/>
              <a:t>in </a:t>
            </a:r>
            <a:r>
              <a:rPr lang="en-US" dirty="0" smtClean="0"/>
              <a:t>men with a median lobe, which is why providers should </a:t>
            </a:r>
            <a:r>
              <a:rPr lang="en-US" dirty="0" smtClean="0"/>
              <a:t>perform</a:t>
            </a:r>
            <a:r>
              <a:rPr lang="fa-IR" dirty="0" smtClean="0"/>
              <a:t> </a:t>
            </a:r>
            <a:r>
              <a:rPr lang="en-US" dirty="0" err="1" smtClean="0"/>
              <a:t>cystoscopy</a:t>
            </a:r>
            <a:r>
              <a:rPr lang="en-US" dirty="0" smtClean="0"/>
              <a:t> </a:t>
            </a:r>
            <a:r>
              <a:rPr lang="en-US" dirty="0" smtClean="0"/>
              <a:t>before evaluating urethral anatomy</a:t>
            </a:r>
            <a:r>
              <a:rPr lang="en-US" dirty="0" smtClean="0"/>
              <a:t>.</a:t>
            </a:r>
            <a:endParaRPr lang="fa-IR"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smtClean="0"/>
              <a:t>Convective Radiofrequency Water Vapor Thermal Therapy</a:t>
            </a:r>
            <a:endParaRPr lang="en-US" sz="4000" dirty="0"/>
          </a:p>
        </p:txBody>
      </p:sp>
      <p:sp>
        <p:nvSpPr>
          <p:cNvPr id="3" name="Content Placeholder 2"/>
          <p:cNvSpPr>
            <a:spLocks noGrp="1"/>
          </p:cNvSpPr>
          <p:nvPr>
            <p:ph idx="1"/>
          </p:nvPr>
        </p:nvSpPr>
        <p:spPr/>
        <p:txBody>
          <a:bodyPr>
            <a:normAutofit lnSpcReduction="10000"/>
          </a:bodyPr>
          <a:lstStyle/>
          <a:p>
            <a:pPr algn="just"/>
            <a:r>
              <a:rPr lang="en-US" dirty="0" smtClean="0"/>
              <a:t>Convective radiofrequency (RF) water vapor </a:t>
            </a:r>
            <a:r>
              <a:rPr lang="en-US" dirty="0" smtClean="0"/>
              <a:t>thermal</a:t>
            </a:r>
            <a:r>
              <a:rPr lang="fa-IR" dirty="0" smtClean="0"/>
              <a:t> </a:t>
            </a:r>
            <a:r>
              <a:rPr lang="en-US" dirty="0" smtClean="0"/>
              <a:t>therapy</a:t>
            </a:r>
            <a:r>
              <a:rPr lang="en-US" dirty="0" smtClean="0"/>
              <a:t>, marketed as </a:t>
            </a:r>
            <a:r>
              <a:rPr lang="en-US" dirty="0" err="1" smtClean="0"/>
              <a:t>Rezūm</a:t>
            </a:r>
            <a:r>
              <a:rPr lang="fa-IR" dirty="0" smtClean="0"/>
              <a:t>.</a:t>
            </a:r>
          </a:p>
          <a:p>
            <a:pPr algn="just"/>
            <a:r>
              <a:rPr lang="en-US" dirty="0" smtClean="0"/>
              <a:t>utilizes </a:t>
            </a:r>
            <a:r>
              <a:rPr lang="en-US" dirty="0" smtClean="0"/>
              <a:t>convective rather than conductive energy to ablate </a:t>
            </a:r>
            <a:r>
              <a:rPr lang="en-US" dirty="0" smtClean="0"/>
              <a:t>prostatic</a:t>
            </a:r>
            <a:r>
              <a:rPr lang="fa-IR" dirty="0" smtClean="0"/>
              <a:t> </a:t>
            </a:r>
            <a:r>
              <a:rPr lang="en-US" dirty="0" smtClean="0"/>
              <a:t>tissue.</a:t>
            </a:r>
            <a:endParaRPr lang="fa-IR" dirty="0" smtClean="0"/>
          </a:p>
          <a:p>
            <a:pPr algn="just"/>
            <a:r>
              <a:rPr lang="en-US" dirty="0" err="1" smtClean="0"/>
              <a:t>Rezūm</a:t>
            </a:r>
            <a:r>
              <a:rPr lang="en-US" dirty="0" smtClean="0"/>
              <a:t> utilizes RF power to generate thermal therapy in </a:t>
            </a:r>
            <a:r>
              <a:rPr lang="en-US" dirty="0" smtClean="0"/>
              <a:t>the</a:t>
            </a:r>
            <a:r>
              <a:rPr lang="fa-IR" dirty="0" smtClean="0"/>
              <a:t> </a:t>
            </a:r>
            <a:r>
              <a:rPr lang="en-US" dirty="0" smtClean="0"/>
              <a:t>form </a:t>
            </a:r>
            <a:r>
              <a:rPr lang="en-US" dirty="0" smtClean="0"/>
              <a:t>of water vapor, which is injected </a:t>
            </a:r>
            <a:r>
              <a:rPr lang="en-US" dirty="0" err="1" smtClean="0"/>
              <a:t>transurethrally</a:t>
            </a:r>
            <a:r>
              <a:rPr lang="en-US" dirty="0" smtClean="0"/>
              <a:t> </a:t>
            </a:r>
            <a:r>
              <a:rPr lang="en-US" dirty="0" smtClean="0"/>
              <a:t>into the </a:t>
            </a:r>
            <a:r>
              <a:rPr lang="en-US" dirty="0" smtClean="0"/>
              <a:t>transition</a:t>
            </a:r>
            <a:r>
              <a:rPr lang="fa-IR" dirty="0" smtClean="0"/>
              <a:t> </a:t>
            </a:r>
            <a:r>
              <a:rPr lang="en-US" dirty="0" smtClean="0"/>
              <a:t>zone </a:t>
            </a:r>
            <a:r>
              <a:rPr lang="en-US" dirty="0" smtClean="0"/>
              <a:t>of the prostate</a:t>
            </a:r>
            <a:r>
              <a:rPr lang="en-US" dirty="0" smtClean="0"/>
              <a:t>.</a:t>
            </a:r>
            <a:endParaRPr lang="fa-IR" dirty="0" smtClean="0"/>
          </a:p>
          <a:p>
            <a:r>
              <a:rPr lang="en-US" dirty="0" smtClean="0"/>
              <a:t>The water vapor is injected at 103°C </a:t>
            </a:r>
            <a:r>
              <a:rPr lang="en-US" dirty="0" smtClean="0"/>
              <a:t>for</a:t>
            </a:r>
            <a:r>
              <a:rPr lang="fa-IR" dirty="0" smtClean="0"/>
              <a:t> </a:t>
            </a:r>
            <a:r>
              <a:rPr lang="en-US" dirty="0" smtClean="0"/>
              <a:t>9 </a:t>
            </a:r>
            <a:r>
              <a:rPr lang="en-US" dirty="0" smtClean="0"/>
              <a:t>seconds at a pressure slightly above interstitial pressure, </a:t>
            </a:r>
            <a:r>
              <a:rPr lang="en-US" dirty="0" smtClean="0"/>
              <a:t>facilitating</a:t>
            </a:r>
            <a:r>
              <a:rPr lang="fa-IR" dirty="0" smtClean="0"/>
              <a:t> </a:t>
            </a:r>
            <a:r>
              <a:rPr lang="en-US" dirty="0" smtClean="0"/>
              <a:t>the </a:t>
            </a:r>
            <a:r>
              <a:rPr lang="en-US" dirty="0" smtClean="0"/>
              <a:t>dispersion of water vapor through the cellular interstices </a:t>
            </a:r>
            <a:r>
              <a:rPr lang="en-US" dirty="0" smtClean="0"/>
              <a:t>via</a:t>
            </a:r>
            <a:r>
              <a:rPr lang="fa-IR" dirty="0" smtClean="0"/>
              <a:t> </a:t>
            </a:r>
            <a:r>
              <a:rPr lang="en-US" dirty="0" smtClean="0"/>
              <a:t>convective </a:t>
            </a:r>
            <a:r>
              <a:rPr lang="en-US" dirty="0" smtClean="0"/>
              <a:t>energy.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dirty="0" smtClean="0"/>
              <a:t>Convective Radiofrequency Water Vapor Thermal Therapy</a:t>
            </a:r>
            <a:endParaRPr lang="en-US" sz="4000" dirty="0"/>
          </a:p>
        </p:txBody>
      </p:sp>
      <p:sp>
        <p:nvSpPr>
          <p:cNvPr id="3" name="Content Placeholder 2"/>
          <p:cNvSpPr>
            <a:spLocks noGrp="1"/>
          </p:cNvSpPr>
          <p:nvPr>
            <p:ph idx="1"/>
          </p:nvPr>
        </p:nvSpPr>
        <p:spPr/>
        <p:txBody>
          <a:bodyPr>
            <a:normAutofit/>
          </a:bodyPr>
          <a:lstStyle/>
          <a:p>
            <a:r>
              <a:rPr lang="en-US" dirty="0" smtClean="0"/>
              <a:t>As the water vapor comes into contact with </a:t>
            </a:r>
            <a:r>
              <a:rPr lang="en-US" dirty="0" smtClean="0"/>
              <a:t>prostatic</a:t>
            </a:r>
            <a:r>
              <a:rPr lang="fa-IR" dirty="0" smtClean="0"/>
              <a:t> </a:t>
            </a:r>
            <a:r>
              <a:rPr lang="en-US" dirty="0" smtClean="0"/>
              <a:t>tissue</a:t>
            </a:r>
            <a:r>
              <a:rPr lang="en-US" dirty="0" smtClean="0"/>
              <a:t>, it condenses from steam to a liquid, releasing 540 </a:t>
            </a:r>
            <a:r>
              <a:rPr lang="en-US" dirty="0" smtClean="0"/>
              <a:t>calories</a:t>
            </a:r>
            <a:r>
              <a:rPr lang="fa-IR" dirty="0" smtClean="0"/>
              <a:t> </a:t>
            </a:r>
            <a:r>
              <a:rPr lang="en-US" dirty="0" smtClean="0"/>
              <a:t>of </a:t>
            </a:r>
            <a:r>
              <a:rPr lang="en-US" dirty="0" smtClean="0"/>
              <a:t>energy per gram onto the exterior cell membrane of the </a:t>
            </a:r>
            <a:r>
              <a:rPr lang="en-US" dirty="0" smtClean="0"/>
              <a:t>tissue,</a:t>
            </a:r>
            <a:r>
              <a:rPr lang="fa-IR" dirty="0" smtClean="0"/>
              <a:t> </a:t>
            </a:r>
            <a:r>
              <a:rPr lang="en-US" dirty="0" smtClean="0"/>
              <a:t>which </a:t>
            </a:r>
            <a:r>
              <a:rPr lang="en-US" dirty="0" smtClean="0"/>
              <a:t>causes cell death and tissue necrosis in a spherical </a:t>
            </a:r>
            <a:r>
              <a:rPr lang="en-US" dirty="0" smtClean="0"/>
              <a:t>ablative</a:t>
            </a:r>
            <a:r>
              <a:rPr lang="fa-IR" dirty="0" smtClean="0"/>
              <a:t> </a:t>
            </a:r>
            <a:r>
              <a:rPr lang="en-US" dirty="0" smtClean="0"/>
              <a:t>lesion </a:t>
            </a:r>
            <a:r>
              <a:rPr lang="en-US" dirty="0" smtClean="0"/>
              <a:t>of 1.5 to 2.0 cm, which has been confirmed by MRI </a:t>
            </a:r>
            <a:r>
              <a:rPr lang="en-US" dirty="0" smtClean="0"/>
              <a:t>and</a:t>
            </a:r>
            <a:r>
              <a:rPr lang="fa-IR" dirty="0" smtClean="0"/>
              <a:t> </a:t>
            </a:r>
            <a:r>
              <a:rPr lang="en-US" dirty="0" smtClean="0"/>
              <a:t>pathologic studies</a:t>
            </a:r>
            <a:r>
              <a:rPr lang="fa-IR"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Amin\Desktop\Untitle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5607</TotalTime>
  <Words>1427</Words>
  <Application>Microsoft Office PowerPoint</Application>
  <PresentationFormat>On-screen Show (4:3)</PresentationFormat>
  <Paragraphs>67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Minimally Invasive and Endoscopic Management of Benign Prostatic Hyperplasia</vt:lpstr>
      <vt:lpstr>Prostatic Urethral Lift</vt:lpstr>
      <vt:lpstr>Slide 3</vt:lpstr>
      <vt:lpstr>Slide 4</vt:lpstr>
      <vt:lpstr>Slide 5</vt:lpstr>
      <vt:lpstr>Slide 6</vt:lpstr>
      <vt:lpstr>Convective Radiofrequency Water Vapor Thermal Therapy</vt:lpstr>
      <vt:lpstr>Convective Radiofrequency Water Vapor Thermal Therapy</vt:lpstr>
      <vt:lpstr>Slide 9</vt:lpstr>
      <vt:lpstr>Slide 10</vt:lpstr>
      <vt:lpstr>Convective Radiofrequency Water Vapor Thermal Therapy</vt:lpstr>
      <vt:lpstr>Transurethral Vaporization of the Prostate</vt:lpstr>
      <vt:lpstr>Transurethral Vaporization of the Prostate</vt:lpstr>
      <vt:lpstr>Slide 14</vt:lpstr>
      <vt:lpstr>Transurethral Vaporization of the Prostate</vt:lpstr>
      <vt:lpstr>Transurethral Microwave Therapy(TMT)</vt:lpstr>
      <vt:lpstr>Slide 17</vt:lpstr>
      <vt:lpstr>Slide 18</vt:lpstr>
      <vt:lpstr>Slide 19</vt:lpstr>
      <vt:lpstr>Transurethral Needle Ablation of the Prostate</vt:lpstr>
      <vt:lpstr>Transurethral Needle Ablation of the Prostate</vt:lpstr>
      <vt:lpstr>Slide 22</vt:lpstr>
      <vt:lpstr>Slide 23</vt:lpstr>
      <vt:lpstr>Slide 24</vt:lpstr>
      <vt:lpstr>Transurethral Incision of the Prostate</vt:lpstr>
      <vt:lpstr>Slide 26</vt:lpstr>
      <vt:lpstr>Transurethral Incision of the Prostate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Minimally Invasive and Endoscopic Management of Benign Prostatic Hyperplasia</dc:title>
  <dc:creator>Amin</dc:creator>
  <cp:lastModifiedBy>Amin</cp:lastModifiedBy>
  <cp:revision>2</cp:revision>
  <dcterms:created xsi:type="dcterms:W3CDTF">2020-10-10T21:25:44Z</dcterms:created>
  <dcterms:modified xsi:type="dcterms:W3CDTF">2020-10-14T18:55:46Z</dcterms:modified>
</cp:coreProperties>
</file>